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79"/>
  </p:notesMasterIdLst>
  <p:sldIdLst>
    <p:sldId id="538" r:id="rId5"/>
    <p:sldId id="289" r:id="rId6"/>
    <p:sldId id="620" r:id="rId7"/>
    <p:sldId id="601" r:id="rId8"/>
    <p:sldId id="333" r:id="rId9"/>
    <p:sldId id="644" r:id="rId10"/>
    <p:sldId id="540" r:id="rId11"/>
    <p:sldId id="629" r:id="rId12"/>
    <p:sldId id="645" r:id="rId13"/>
    <p:sldId id="712" r:id="rId14"/>
    <p:sldId id="647" r:id="rId15"/>
    <p:sldId id="648" r:id="rId16"/>
    <p:sldId id="716" r:id="rId17"/>
    <p:sldId id="651" r:id="rId18"/>
    <p:sldId id="717" r:id="rId19"/>
    <p:sldId id="653" r:id="rId20"/>
    <p:sldId id="654" r:id="rId21"/>
    <p:sldId id="656" r:id="rId22"/>
    <p:sldId id="657" r:id="rId23"/>
    <p:sldId id="718" r:id="rId24"/>
    <p:sldId id="659" r:id="rId25"/>
    <p:sldId id="660" r:id="rId26"/>
    <p:sldId id="662" r:id="rId27"/>
    <p:sldId id="663" r:id="rId28"/>
    <p:sldId id="719" r:id="rId29"/>
    <p:sldId id="665" r:id="rId30"/>
    <p:sldId id="666" r:id="rId31"/>
    <p:sldId id="668" r:id="rId32"/>
    <p:sldId id="669" r:id="rId33"/>
    <p:sldId id="720" r:id="rId34"/>
    <p:sldId id="671" r:id="rId35"/>
    <p:sldId id="734" r:id="rId36"/>
    <p:sldId id="674" r:id="rId37"/>
    <p:sldId id="675" r:id="rId38"/>
    <p:sldId id="721" r:id="rId39"/>
    <p:sldId id="677" r:id="rId40"/>
    <p:sldId id="678" r:id="rId41"/>
    <p:sldId id="680" r:id="rId42"/>
    <p:sldId id="681" r:id="rId43"/>
    <p:sldId id="722" r:id="rId44"/>
    <p:sldId id="683" r:id="rId45"/>
    <p:sldId id="684" r:id="rId46"/>
    <p:sldId id="686" r:id="rId47"/>
    <p:sldId id="687" r:id="rId48"/>
    <p:sldId id="723" r:id="rId49"/>
    <p:sldId id="724" r:id="rId50"/>
    <p:sldId id="735" r:id="rId51"/>
    <p:sldId id="691" r:id="rId52"/>
    <p:sldId id="692" r:id="rId53"/>
    <p:sldId id="725" r:id="rId54"/>
    <p:sldId id="726" r:id="rId55"/>
    <p:sldId id="736" r:id="rId56"/>
    <p:sldId id="696" r:id="rId57"/>
    <p:sldId id="697" r:id="rId58"/>
    <p:sldId id="727" r:id="rId59"/>
    <p:sldId id="699" r:id="rId60"/>
    <p:sldId id="700" r:id="rId61"/>
    <p:sldId id="702" r:id="rId62"/>
    <p:sldId id="703" r:id="rId63"/>
    <p:sldId id="728" r:id="rId64"/>
    <p:sldId id="705" r:id="rId65"/>
    <p:sldId id="706" r:id="rId66"/>
    <p:sldId id="708" r:id="rId67"/>
    <p:sldId id="619" r:id="rId68"/>
    <p:sldId id="576" r:id="rId69"/>
    <p:sldId id="346" r:id="rId70"/>
    <p:sldId id="729" r:id="rId71"/>
    <p:sldId id="730" r:id="rId72"/>
    <p:sldId id="731" r:id="rId73"/>
    <p:sldId id="732" r:id="rId74"/>
    <p:sldId id="711" r:id="rId75"/>
    <p:sldId id="737" r:id="rId76"/>
    <p:sldId id="627" r:id="rId77"/>
    <p:sldId id="628" r:id="rId7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3374D542-6E3E-455F-9BFB-B45891911720}">
          <p14:sldIdLst>
            <p14:sldId id="538"/>
            <p14:sldId id="289"/>
            <p14:sldId id="620"/>
            <p14:sldId id="601"/>
            <p14:sldId id="333"/>
            <p14:sldId id="644"/>
            <p14:sldId id="540"/>
            <p14:sldId id="629"/>
            <p14:sldId id="645"/>
            <p14:sldId id="712"/>
            <p14:sldId id="647"/>
            <p14:sldId id="648"/>
            <p14:sldId id="716"/>
            <p14:sldId id="651"/>
            <p14:sldId id="717"/>
            <p14:sldId id="653"/>
            <p14:sldId id="654"/>
            <p14:sldId id="656"/>
            <p14:sldId id="657"/>
            <p14:sldId id="718"/>
            <p14:sldId id="659"/>
            <p14:sldId id="660"/>
            <p14:sldId id="662"/>
            <p14:sldId id="663"/>
            <p14:sldId id="719"/>
            <p14:sldId id="665"/>
            <p14:sldId id="666"/>
            <p14:sldId id="668"/>
            <p14:sldId id="669"/>
            <p14:sldId id="720"/>
            <p14:sldId id="671"/>
            <p14:sldId id="734"/>
            <p14:sldId id="674"/>
            <p14:sldId id="675"/>
            <p14:sldId id="721"/>
            <p14:sldId id="677"/>
            <p14:sldId id="678"/>
            <p14:sldId id="680"/>
            <p14:sldId id="681"/>
            <p14:sldId id="722"/>
            <p14:sldId id="683"/>
            <p14:sldId id="684"/>
            <p14:sldId id="686"/>
            <p14:sldId id="687"/>
            <p14:sldId id="723"/>
            <p14:sldId id="724"/>
            <p14:sldId id="735"/>
            <p14:sldId id="691"/>
            <p14:sldId id="692"/>
            <p14:sldId id="725"/>
            <p14:sldId id="726"/>
            <p14:sldId id="736"/>
            <p14:sldId id="696"/>
            <p14:sldId id="697"/>
            <p14:sldId id="727"/>
            <p14:sldId id="699"/>
            <p14:sldId id="700"/>
            <p14:sldId id="702"/>
            <p14:sldId id="703"/>
            <p14:sldId id="728"/>
            <p14:sldId id="705"/>
            <p14:sldId id="706"/>
            <p14:sldId id="708"/>
            <p14:sldId id="619"/>
            <p14:sldId id="576"/>
            <p14:sldId id="346"/>
            <p14:sldId id="729"/>
            <p14:sldId id="730"/>
            <p14:sldId id="731"/>
            <p14:sldId id="732"/>
            <p14:sldId id="711"/>
            <p14:sldId id="737"/>
            <p14:sldId id="627"/>
            <p14:sldId id="62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8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98" autoAdjust="0"/>
    <p:restoredTop sz="85484" autoAdjust="0"/>
  </p:normalViewPr>
  <p:slideViewPr>
    <p:cSldViewPr snapToGrid="0">
      <p:cViewPr>
        <p:scale>
          <a:sx n="62" d="100"/>
          <a:sy n="62" d="100"/>
        </p:scale>
        <p:origin x="656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FCC2-4E7A-4671-AA79-177CB194E449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1C38D-F26D-4167-83EF-8774BC62D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0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768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45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82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529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96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824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67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00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313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85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08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462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98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8628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64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050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359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8115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937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11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0408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941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425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599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01C38D-F26D-4167-83EF-8774BC62D548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87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238323-0ADF-4328-9564-AEB5DFD80DB6}"/>
              </a:ext>
            </a:extLst>
          </p:cNvPr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776FAE-C8F8-44A1-8BC7-9EB9483714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33500"/>
            <a:ext cx="9144000" cy="1790700"/>
          </a:xfrm>
        </p:spPr>
        <p:txBody>
          <a:bodyPr vert="horz" lIns="91440" tIns="0" rIns="91440" bIns="0" rtlCol="0" anchor="t" anchorCtr="0">
            <a:noAutofit/>
          </a:bodyPr>
          <a:lstStyle>
            <a:lvl1pPr>
              <a:lnSpc>
                <a:spcPct val="100000"/>
              </a:lnSpc>
              <a:defRPr lang="en-US" sz="48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7900C6-1C2C-4612-8672-356C6DDFDC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8009"/>
            <a:ext cx="9144000" cy="1287675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lang="en-US" sz="2400" dirty="0">
                <a:solidFill>
                  <a:schemeClr val="bg1"/>
                </a:solidFill>
                <a:latin typeface="+mj-lt"/>
              </a:defRPr>
            </a:lvl1pPr>
          </a:lstStyle>
          <a:p>
            <a:pPr marL="228600" lvl="0" indent="-228600">
              <a:lnSpc>
                <a:spcPct val="150000"/>
              </a:lnSpc>
              <a:spcAft>
                <a:spcPts val="1200"/>
              </a:spcAft>
            </a:pPr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74E620-B44E-41FF-8FA1-D955BD69C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 r="13926" b="71478"/>
          <a:stretch/>
        </p:blipFill>
        <p:spPr>
          <a:xfrm>
            <a:off x="342899" y="4546601"/>
            <a:ext cx="11715751" cy="202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146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B8AB91F-D739-4DD5-859B-B16B125BE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0340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770BB0-A521-41C6-A0AE-BEE679D2A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46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89203F-46EF-44A2-956A-7FF6AF93B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D47175-944E-463B-ABBB-06669A47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 anchor="ctr"/>
          <a:lstStyle>
            <a:lvl1pPr marL="0" indent="0" algn="l">
              <a:lnSpc>
                <a:spcPct val="150000"/>
              </a:lnSpc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 algn="l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725B0-0DB7-41CE-9C4C-39E8D0F632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95537" y="1507068"/>
            <a:ext cx="7143905" cy="4669896"/>
          </a:xfrm>
        </p:spPr>
        <p:txBody>
          <a:bodyPr anchor="ctr"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9E63483-559C-4A6F-B04F-D6C56A3C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4944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Click to 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82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017C897-2775-4930-B0BE-BEB724532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265176"/>
            <a:ext cx="10983132" cy="7477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815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58610D-0376-4D1E-8ED8-29382288B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83"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1C16CD2-606C-441E-BBA3-51767980C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032" y="267221"/>
            <a:ext cx="10983132" cy="7477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F41710-1832-1687-98D9-B558FF150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0200" y="6237476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01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3E232F-24EC-343F-72A1-0324D0A61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75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D5FD28E-AEC9-43B8-86F4-9CD3C41D49D7}"/>
              </a:ext>
            </a:extLst>
          </p:cNvPr>
          <p:cNvSpPr/>
          <p:nvPr userDrawn="1"/>
        </p:nvSpPr>
        <p:spPr>
          <a:xfrm>
            <a:off x="1" y="-1"/>
            <a:ext cx="12310946" cy="704757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AFE014-E3CD-4B9A-A705-F1CADD8F4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434" y="448628"/>
            <a:ext cx="1098313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ADE5F7-8A52-43AD-8F30-F13CF54506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DC85AE-A002-4BA3-8D90-3960ED0FF8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03AA5-C732-4ECB-88D6-DAA20E2C1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80433-CBB5-49C5-B032-5A800E5D0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14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2" r:id="rId4"/>
    <p:sldLayoutId id="2147483660" r:id="rId5"/>
    <p:sldLayoutId id="2147483662" r:id="rId6"/>
    <p:sldLayoutId id="2147483661" r:id="rId7"/>
    <p:sldLayoutId id="2147483655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2800" kern="1200">
          <a:solidFill>
            <a:schemeClr val="bg2">
              <a:lumMod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7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962439" y="2359926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BÁO CÁO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THỐNG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KÊ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VÀ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PHÂN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TÍCH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PHỔ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ĐIỂM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THI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THPT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lang="en-US" sz="3200" b="1" dirty="0" err="1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NĂM</a:t>
            </a: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 2026</a:t>
            </a:r>
            <a:endParaRPr lang="en-US" sz="3200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67" y="536312"/>
            <a:ext cx="11949235" cy="1550065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F01A977-962D-4BE0-B52A-7A00F8527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615" y="536312"/>
            <a:ext cx="4780722" cy="1091847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74D7C3D-92F6-4E63-8BD0-966A8CC08907}"/>
              </a:ext>
            </a:extLst>
          </p:cNvPr>
          <p:cNvSpPr txBox="1"/>
          <p:nvPr/>
        </p:nvSpPr>
        <p:spPr>
          <a:xfrm>
            <a:off x="4354667" y="6230136"/>
            <a:ext cx="3482666" cy="38242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ctr">
              <a:lnSpc>
                <a:spcPts val="1800"/>
              </a:lnSpc>
              <a:spcAft>
                <a:spcPts val="600"/>
              </a:spcAft>
              <a:buNone/>
            </a:pPr>
            <a:r>
              <a:rPr lang="en-US" sz="160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HÀ NỘI, NGÀY 30 THÁNG 6 NĂM 2026</a:t>
            </a:r>
            <a:endParaRPr lang="en-US" sz="1600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0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Step 3" descr="Small circle with number 3 inside  indicating step 3">
            <a:extLst>
              <a:ext uri="{FF2B5EF4-FFF2-40B4-BE49-F238E27FC236}">
                <a16:creationId xmlns:a16="http://schemas.microsoft.com/office/drawing/2014/main" id="{6BB2160B-7D8A-48F4-A802-4EBAAB853B04}"/>
              </a:ext>
            </a:extLst>
          </p:cNvPr>
          <p:cNvGrpSpPr/>
          <p:nvPr/>
        </p:nvGrpSpPr>
        <p:grpSpPr bwMode="blackWhite">
          <a:xfrm>
            <a:off x="790141" y="1873504"/>
            <a:ext cx="558179" cy="409838"/>
            <a:chOff x="6953426" y="711274"/>
            <a:chExt cx="558179" cy="409838"/>
          </a:xfrm>
        </p:grpSpPr>
        <p:sp>
          <p:nvSpPr>
            <p:cNvPr id="4" name="Oval 3" descr="Small circle">
              <a:extLst>
                <a:ext uri="{FF2B5EF4-FFF2-40B4-BE49-F238E27FC236}">
                  <a16:creationId xmlns:a16="http://schemas.microsoft.com/office/drawing/2014/main" id="{2E5E3E1A-B1BA-4B8F-B443-364BA87D502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 descr="Number 3">
              <a:extLst>
                <a:ext uri="{FF2B5EF4-FFF2-40B4-BE49-F238E27FC236}">
                  <a16:creationId xmlns:a16="http://schemas.microsoft.com/office/drawing/2014/main" id="{EB709035-7E2E-444F-9569-6CAF59D35B32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6" name="Content Placeholder Step 3" descr="When you are finished editing, click the Pan &amp; Zoom button again to exit Pan and Zoom mode.">
            <a:extLst>
              <a:ext uri="{FF2B5EF4-FFF2-40B4-BE49-F238E27FC236}">
                <a16:creationId xmlns:a16="http://schemas.microsoft.com/office/drawing/2014/main" id="{96391F33-25B1-4D28-9D2C-621BEA0FA76C}"/>
              </a:ext>
            </a:extLst>
          </p:cNvPr>
          <p:cNvSpPr txBox="1">
            <a:spLocks/>
          </p:cNvSpPr>
          <p:nvPr/>
        </p:nvSpPr>
        <p:spPr>
          <a:xfrm>
            <a:off x="1379873" y="1620349"/>
            <a:ext cx="10029484" cy="893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THỐNG KÊ, PHÂN TÍCH, ĐỐI </a:t>
            </a:r>
            <a:r>
              <a:rPr lang="en-US" sz="280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SÁNH PHỔ ĐIỂM THI THPT BỐN NĂM GẦN NHẤT</a:t>
            </a: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7" name="Step 3" descr="Small circle with number 3 inside  indicating step 3">
            <a:extLst>
              <a:ext uri="{FF2B5EF4-FFF2-40B4-BE49-F238E27FC236}">
                <a16:creationId xmlns:a16="http://schemas.microsoft.com/office/drawing/2014/main" id="{6BB2160B-7D8A-48F4-A802-4EBAAB853B04}"/>
              </a:ext>
            </a:extLst>
          </p:cNvPr>
          <p:cNvGrpSpPr/>
          <p:nvPr/>
        </p:nvGrpSpPr>
        <p:grpSpPr bwMode="blackWhite">
          <a:xfrm>
            <a:off x="760495" y="4564174"/>
            <a:ext cx="558179" cy="409838"/>
            <a:chOff x="6953426" y="711274"/>
            <a:chExt cx="558179" cy="409838"/>
          </a:xfrm>
        </p:grpSpPr>
        <p:sp>
          <p:nvSpPr>
            <p:cNvPr id="8" name="Oval 7" descr="Small circle">
              <a:extLst>
                <a:ext uri="{FF2B5EF4-FFF2-40B4-BE49-F238E27FC236}">
                  <a16:creationId xmlns:a16="http://schemas.microsoft.com/office/drawing/2014/main" id="{2E5E3E1A-B1BA-4B8F-B443-364BA87D502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 descr="Number 3">
              <a:extLst>
                <a:ext uri="{FF2B5EF4-FFF2-40B4-BE49-F238E27FC236}">
                  <a16:creationId xmlns:a16="http://schemas.microsoft.com/office/drawing/2014/main" id="{EB709035-7E2E-444F-9569-6CAF59D35B32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grpSp>
        <p:nvGrpSpPr>
          <p:cNvPr id="11" name="Step 3" descr="Small circle with number 3 inside  indicating step 3">
            <a:extLst>
              <a:ext uri="{FF2B5EF4-FFF2-40B4-BE49-F238E27FC236}">
                <a16:creationId xmlns:a16="http://schemas.microsoft.com/office/drawing/2014/main" id="{6BB2160B-7D8A-48F4-A802-4EBAAB853B04}"/>
              </a:ext>
            </a:extLst>
          </p:cNvPr>
          <p:cNvGrpSpPr/>
          <p:nvPr/>
        </p:nvGrpSpPr>
        <p:grpSpPr bwMode="blackWhite">
          <a:xfrm>
            <a:off x="763819" y="3283450"/>
            <a:ext cx="558179" cy="409838"/>
            <a:chOff x="6953426" y="711274"/>
            <a:chExt cx="558179" cy="409838"/>
          </a:xfrm>
        </p:grpSpPr>
        <p:sp>
          <p:nvSpPr>
            <p:cNvPr id="12" name="Oval 11" descr="Small circle">
              <a:extLst>
                <a:ext uri="{FF2B5EF4-FFF2-40B4-BE49-F238E27FC236}">
                  <a16:creationId xmlns:a16="http://schemas.microsoft.com/office/drawing/2014/main" id="{2E5E3E1A-B1BA-4B8F-B443-364BA87D502C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 descr="Number 3">
              <a:extLst>
                <a:ext uri="{FF2B5EF4-FFF2-40B4-BE49-F238E27FC236}">
                  <a16:creationId xmlns:a16="http://schemas.microsoft.com/office/drawing/2014/main" id="{EB709035-7E2E-444F-9569-6CAF59D35B32}"/>
                </a:ext>
              </a:extLst>
            </p:cNvPr>
            <p:cNvSpPr txBox="1"/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22" name="Content Placeholder Step 3" descr="When you are finished editing, click the Pan &amp; Zoom button again to exit Pan and Zoom mode.">
            <a:extLst>
              <a:ext uri="{FF2B5EF4-FFF2-40B4-BE49-F238E27FC236}">
                <a16:creationId xmlns:a16="http://schemas.microsoft.com/office/drawing/2014/main" id="{96391F33-25B1-4D28-9D2C-621BEA0FA76C}"/>
              </a:ext>
            </a:extLst>
          </p:cNvPr>
          <p:cNvSpPr txBox="1">
            <a:spLocks/>
          </p:cNvSpPr>
          <p:nvPr/>
        </p:nvSpPr>
        <p:spPr>
          <a:xfrm>
            <a:off x="1385669" y="3010417"/>
            <a:ext cx="10213508" cy="12492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THỐNG KÊ, PHÂN </a:t>
            </a:r>
            <a:r>
              <a:rPr lang="en-US" sz="280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TÍCH PHỔ ĐIỂM 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THI THPT </a:t>
            </a:r>
            <a:r>
              <a:rPr lang="en-US" sz="280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THEO MỘT SỐ </a:t>
            </a:r>
            <a:r>
              <a:rPr lang="en-US" sz="28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TỔ HỢP MÔN THI TRUYỀN THỐNG</a:t>
            </a:r>
          </a:p>
        </p:txBody>
      </p:sp>
      <p:sp>
        <p:nvSpPr>
          <p:cNvPr id="15" name="Content Placeholder Step 3" descr="When you are finished editing, click the Pan &amp; Zoom button again to exit Pan and Zoom mode.">
            <a:extLst>
              <a:ext uri="{FF2B5EF4-FFF2-40B4-BE49-F238E27FC236}">
                <a16:creationId xmlns:a16="http://schemas.microsoft.com/office/drawing/2014/main" id="{41E137A3-5505-451A-AD97-A7E47DCAE6AA}"/>
              </a:ext>
            </a:extLst>
          </p:cNvPr>
          <p:cNvSpPr txBox="1">
            <a:spLocks/>
          </p:cNvSpPr>
          <p:nvPr/>
        </p:nvSpPr>
        <p:spPr>
          <a:xfrm>
            <a:off x="1385669" y="4530671"/>
            <a:ext cx="8263374" cy="799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80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TRAO ĐỔI, THẢO LUẬN</a:t>
            </a:r>
            <a:endParaRPr lang="en-US" sz="28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1B343BCC-5133-43D7-51FB-08A561707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</a:t>
            </a:fld>
            <a:endParaRPr lang="en-US"/>
          </a:p>
        </p:txBody>
      </p:sp>
      <p:sp>
        <p:nvSpPr>
          <p:cNvPr id="17" name="Content Placeholder Step 3" descr="When you are finished editing, click the Pan &amp; Zoom button again to exit Pan and Zoom mode.">
            <a:extLst>
              <a:ext uri="{FF2B5EF4-FFF2-40B4-BE49-F238E27FC236}">
                <a16:creationId xmlns:a16="http://schemas.microsoft.com/office/drawing/2014/main" id="{41E137A3-5505-451A-AD97-A7E47DCAE6AA}"/>
              </a:ext>
            </a:extLst>
          </p:cNvPr>
          <p:cNvSpPr txBox="1">
            <a:spLocks/>
          </p:cNvSpPr>
          <p:nvPr/>
        </p:nvSpPr>
        <p:spPr>
          <a:xfrm>
            <a:off x="1318674" y="569998"/>
            <a:ext cx="8263374" cy="79948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60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NỘI DUNG</a:t>
            </a:r>
            <a:endParaRPr lang="en-US" sz="3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61969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PHỔ ĐIỂM CÁC MÔN THI</a:t>
            </a:r>
            <a:endParaRPr lang="en-US" sz="4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52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TOÁN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562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4915214" cy="747763"/>
          </a:xfrm>
        </p:spPr>
        <p:txBody>
          <a:bodyPr>
            <a:normAutofit fontScale="90000"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TOÁN NĂM 2026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925EEF-8710-457B-AC91-869419DC0A7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8424" y="958596"/>
            <a:ext cx="7926515" cy="5544946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798"/>
              </p:ext>
            </p:extLst>
          </p:nvPr>
        </p:nvGraphicFramePr>
        <p:xfrm>
          <a:off x="8178229" y="958596"/>
          <a:ext cx="3767192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175744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95724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295724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1,192,437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452,838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37.976 %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352,014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29.521 %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2118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BB5DC7-45ED-4BF1-8788-123D993CB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6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466" y="20320"/>
            <a:ext cx="10205453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TOÁN NĂM 2025 &amp; 2026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1797F9E-3284-486F-9A31-63070D25A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764769"/>
              </p:ext>
            </p:extLst>
          </p:nvPr>
        </p:nvGraphicFramePr>
        <p:xfrm>
          <a:off x="447568" y="593221"/>
          <a:ext cx="11481795" cy="62596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22332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948903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53860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62405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809548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6704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307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sinh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1,126,172</a:t>
                      </a: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kern="1200">
                          <a:solidFill>
                            <a:schemeClr val="dk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1,192,437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4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bình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4.78</a:t>
                      </a:r>
                      <a:endParaRPr lang="en-US" sz="180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4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4.6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4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1.68</a:t>
                      </a:r>
                      <a:endParaRPr lang="en-US" sz="180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4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1.35</a:t>
                      </a: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4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635,102</a:t>
                      </a:r>
                      <a:endParaRPr lang="en-US" sz="180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56.395 %</a:t>
                      </a:r>
                      <a:endParaRPr lang="en-US" sz="180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452,838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37.976 %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5617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137,741</a:t>
                      </a:r>
                      <a:endParaRPr lang="en-US" sz="180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12.231 %</a:t>
                      </a:r>
                      <a:endParaRPr lang="en-US" sz="180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352,014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29.521 %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9342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4.75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4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513</a:t>
                      </a:r>
                      <a:endParaRPr lang="en-US" sz="180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4,208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4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4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777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0.069 %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4580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0.4555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1280" marR="912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3.5289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951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TOÁN NĂM 2023 - 2026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979383" y="747763"/>
            <a:ext cx="3971580" cy="299946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7</a:t>
            </a:fld>
            <a:endParaRPr lang="en-US"/>
          </a:p>
        </p:txBody>
      </p:sp>
      <p:pic>
        <p:nvPicPr>
          <p:cNvPr id="7" name="Picture 6"/>
          <p:cNvPicPr/>
          <p:nvPr/>
        </p:nvPicPr>
        <p:blipFill>
          <a:blip r:embed="rId3"/>
          <a:stretch>
            <a:fillRect/>
          </a:stretch>
        </p:blipFill>
        <p:spPr>
          <a:xfrm>
            <a:off x="7111022" y="747763"/>
            <a:ext cx="4321097" cy="29994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52B7DCD-69B0-4323-B92B-46670982344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79383" y="3952458"/>
            <a:ext cx="3971580" cy="27963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7DEC55-C56F-4F93-9097-AC6BF617EE1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008280" y="3947646"/>
            <a:ext cx="4423839" cy="2796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11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883401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47,818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Hồ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138,465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125,070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56,499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Hưng 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42,860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5.981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18,283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41,207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43,447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Huế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13,812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46,961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353651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Hưng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Thọ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Hóa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4007593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NGỮ VĂN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176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6159360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NGỮ VĂN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702583"/>
              </p:ext>
            </p:extLst>
          </p:nvPr>
        </p:nvGraphicFramePr>
        <p:xfrm>
          <a:off x="8450491" y="1024038"/>
          <a:ext cx="3633136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35376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29903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67857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1,197,227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132,685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11.083 %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527,891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44.093 %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A7E866F-5962-4709-8A1A-7787AF683CD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908892"/>
            <a:ext cx="8157681" cy="575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8845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339504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sinh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1,126,726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1,197,227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trung bình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70,308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6.24 %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132,685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11.083 %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671,209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59.572 %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527,891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44.093 %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0.008 %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NGỮ VĂN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546138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NGỮ VĂN NĂM 2023 - 2026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12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2B4FE9-A5D8-47BF-9AC1-D7CF03EC6E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285203" y="747763"/>
            <a:ext cx="3834980" cy="28307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D3C03F-08CB-4617-B9C4-E8EC689CCA9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573654" y="780039"/>
            <a:ext cx="3589638" cy="283074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16123D-6CF1-41C2-9487-96D8F7AAEC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203" y="3833910"/>
            <a:ext cx="3834980" cy="29277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4BB24A-DB25-49F4-B8B5-87D24F34E647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393000" y="3866186"/>
            <a:ext cx="3930720" cy="289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05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7479014"/>
              </p:ext>
            </p:extLst>
          </p:nvPr>
        </p:nvGraphicFramePr>
        <p:xfrm>
          <a:off x="708042" y="1092219"/>
          <a:ext cx="6687009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1805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528260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746323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620621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47,706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56,416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41,300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125,615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Hóa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42,144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18,318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Đồng Tháp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36,785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47,312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Thái Nguyên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22,311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Lai Châu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4,580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9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VẬT LÍ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117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6159360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VẬT LÍ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473345"/>
              </p:ext>
            </p:extLst>
          </p:nvPr>
        </p:nvGraphicFramePr>
        <p:xfrm>
          <a:off x="8471039" y="858420"/>
          <a:ext cx="3720961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03322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321551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96088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385,930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151,937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39.369 %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100,595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26.066 %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2008CE51-9F65-462B-90C9-3B366198A18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8424" y="829043"/>
            <a:ext cx="8039531" cy="562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886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841178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 số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347,599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385,930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bình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34,029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9.79 %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151,937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39.369 %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186,531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53.663 %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100,595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26.066 %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0.001 %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11.3033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0.4897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VẬT LÍ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3108539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VẬT LÍ NĂM 2023 - 2026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17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74B5AF-46C2-4AD5-B7FC-EBD2D02393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757305" y="599611"/>
            <a:ext cx="3865800" cy="302635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551EAD-AC94-47DB-80E2-56BFCBBFC36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263032" y="724875"/>
            <a:ext cx="3703320" cy="302636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928CE10-D424-4F07-B737-63596B6C0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4743" y="3831640"/>
            <a:ext cx="3910925" cy="3026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398905-DD75-49EC-B828-07BC8F668E4E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263032" y="3947467"/>
            <a:ext cx="3820615" cy="27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01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5955564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4,554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10,141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10,960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37,540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4,471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5.932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18,399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13,890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Huế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4,481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Tuyên Quang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2,678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18,630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4504887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Hóa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Huế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Hưng 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3306360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HÓA HỌC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92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6159360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HÓA HỌC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318859"/>
              </p:ext>
            </p:extLst>
          </p:nvPr>
        </p:nvGraphicFramePr>
        <p:xfrm>
          <a:off x="8379260" y="908892"/>
          <a:ext cx="3656952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27323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54117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75512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250,803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55,129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21.981 %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39.887 %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0.005 %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02108A8-C201-4199-9D57-B8E25EC70B2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07537" y="908892"/>
            <a:ext cx="7665209" cy="5707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9967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4313849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 số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240,135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250,803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trung bình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70,910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29.529 %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55,129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21.981 %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80,847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33.667 %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100,039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39.887 %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0.003 %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0.005 %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2.6027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1.6427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HÓA HỌC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150950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HÓA HỌC NĂM 2023 - 2026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FB92B1-1EB6-4A99-8127-6DF4051511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221040" y="855073"/>
            <a:ext cx="3703320" cy="2743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C4151B-DC72-422A-B3D7-C548E04C6B9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518883" y="855073"/>
            <a:ext cx="3703320" cy="29232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16B650-06BC-402F-A8EE-B74BB2CADA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8883" y="3934744"/>
            <a:ext cx="3776611" cy="29232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F107FE-17AA-490B-9A8C-A02D0C15CD1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221040" y="3885639"/>
            <a:ext cx="3776613" cy="292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9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795804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Tuyên Quang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2,058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Huế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6.762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3,101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8,835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2,348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17,852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6.543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7,438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Trị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3,762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Đà Nẵng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8,437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6.444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10,204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4179519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Hóa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Hưng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Đà Nẵng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3862567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SINH HỌC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988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6159360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SINH HỌC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5085677"/>
              </p:ext>
            </p:extLst>
          </p:nvPr>
        </p:nvGraphicFramePr>
        <p:xfrm>
          <a:off x="8388565" y="858420"/>
          <a:ext cx="3722155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49206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76478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96471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68,923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21,661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31.428 %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17,966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26.067 %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B99BB953-67B9-4A09-9765-73988DC0229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69582" y="829043"/>
            <a:ext cx="7777825" cy="5947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202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875914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sinh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69,895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68,923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trung bình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22,674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32.44 %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21,661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31.428 %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17,579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25.151 %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17,966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26.067 %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0.001 %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1.1732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1.8717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SINH HỌC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25242133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SINH HỌC NĂM 2023 - 2026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27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2381C4-CC61-44E2-87C3-8A112ABEC0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61682" y="922454"/>
            <a:ext cx="3703320" cy="2743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38D4DF-ED1D-485C-8FAE-776EED73AF1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083004" y="893071"/>
            <a:ext cx="4244741" cy="2743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172F4B-CEAF-4C62-8BE3-00D59B11A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294" y="3893171"/>
            <a:ext cx="3782096" cy="2964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2C2943-DF49-4080-A79B-DE43770B622A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161909" y="3866758"/>
            <a:ext cx="4165836" cy="2991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9824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28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869204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1,011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1,259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3,928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Đà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Nẵng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1,610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Hồ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10,829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2,070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1,937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Huế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1,013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3770805"/>
              </p:ext>
            </p:extLst>
          </p:nvPr>
        </p:nvGraphicFramePr>
        <p:xfrm>
          <a:off x="7115899" y="1092218"/>
          <a:ext cx="4430442" cy="5673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60226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Hóa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Tuyên Quang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Đồng Tháp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32878199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TIN HỌC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844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6159360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TIN HỌC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9405349"/>
              </p:ext>
            </p:extLst>
          </p:nvPr>
        </p:nvGraphicFramePr>
        <p:xfrm>
          <a:off x="8409395" y="858420"/>
          <a:ext cx="3674232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33122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60043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81067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18,264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25.049 %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5,558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30.431 %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E10094C5-626F-4B57-9919-6143D58CB41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54455" y="829043"/>
            <a:ext cx="7608017" cy="585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934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TIN HỌC NĂM 2025 &amp; 2026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C473DC5-3236-4DBF-8EC3-EEC5EFB09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320089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sinh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7,602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18,264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bình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11.221 %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25.049 %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3,616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47.566 %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5,558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30.431 %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7.8927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1.3688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9797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TIN HỌC NĂM 2025 - 2026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32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554059-0D5E-40C0-AE1F-836C9A2372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58560" y="1001790"/>
            <a:ext cx="5389108" cy="427122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66531A4-8920-4A18-88FD-78AE27C3A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164" y="981470"/>
            <a:ext cx="5389109" cy="429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341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33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232257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7.503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Đà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Nẵng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Hồ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2,017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Hóa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6.471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Hưng 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6.398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Tây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Đồng Nai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1369310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Đà Nẵng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Hồ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 Giang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Trị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Tuyên Quang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Thọ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36894547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LỊCH SỬ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0869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6159360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LỊCH SỬ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1884668"/>
              </p:ext>
            </p:extLst>
          </p:nvPr>
        </p:nvGraphicFramePr>
        <p:xfrm>
          <a:off x="8481313" y="908892"/>
          <a:ext cx="3710687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45357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72545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92785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565,056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145,633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25.773 %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198,665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35.158 %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4F896A6-2B4B-4144-A6B0-604A60C29AD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53088" y="908892"/>
            <a:ext cx="8010076" cy="5954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385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442411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sinh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481,293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565,056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trung bình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vị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89,665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18.63 %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145,633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25.773 %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210,702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43.778 %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198,665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35.158 %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1,518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2,465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0.003 %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3.154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4.3624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LỊCH SỬ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15665799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LỊCH SỬ NĂM 2023 - 2026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37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DBB498-20C2-4558-A33E-08ACB1F1C5F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901445" y="664909"/>
            <a:ext cx="3703320" cy="2743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A562BE-0903-4A46-9473-E438D3A2E18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83442" y="796296"/>
            <a:ext cx="3697300" cy="260017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571162-A859-42DA-8E29-3D1282E75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5947" y="3789854"/>
            <a:ext cx="3775564" cy="27802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3D484F-3617-4BF6-8433-FA5B27DE7E7D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993345" y="3789854"/>
            <a:ext cx="3519519" cy="281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79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38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551510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Thọ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26,384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6.593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21,020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20,504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23,199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Cà Mau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10,632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9,579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Hồ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40,542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Tuyên Quang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13,063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 Giang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20,214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6.312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21,055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676690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Thọ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Hóa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Hưng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25019535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ĐỊA LÍ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9132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6159360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ĐỊA LÍ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113715"/>
              </p:ext>
            </p:extLst>
          </p:nvPr>
        </p:nvGraphicFramePr>
        <p:xfrm>
          <a:off x="8501862" y="898394"/>
          <a:ext cx="3690139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38461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65498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86180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443,884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208,659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47.008 %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64,046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14.429 %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E26C68F-A437-4C3C-8B28-945DC5447A1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97264" y="898394"/>
            <a:ext cx="7870692" cy="58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4945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356727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 số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476,472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443,884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bình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89,054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18.69 %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208,659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47.008 %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215,695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45.269 %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64,046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14.429 %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6,907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0.004 %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0.023 %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14.4961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0.1262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ĐỊA LÍ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19842282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ĐỊA LÍ NĂM 2023 - 2026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42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F9F9922-753B-40BC-B6B2-4475C8B858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397794" y="747763"/>
            <a:ext cx="3703320" cy="2743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553B457-B79A-4402-98D7-BC994348ACC3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572347" y="747763"/>
            <a:ext cx="3703320" cy="272321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B732E7A-5C11-40F1-8715-E1CE1C1AE8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347" y="3878064"/>
            <a:ext cx="3708716" cy="28683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831D4FF-8C3D-45DE-A57D-63C336F371A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397794" y="3712617"/>
            <a:ext cx="3830262" cy="3033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4190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853581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19,506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24,865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Huế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3,478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Cà Mau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6,868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17,892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24,982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5.281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9,598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5.255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19,859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Tuyên Quang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6,796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Đồng Tháp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12,008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898146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Thọ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Cao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Bằng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Hưng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 Giang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2950127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CÔNG NGHỆ - CÔNG NGHIỆP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0764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10197104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CN – CN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253006"/>
              </p:ext>
            </p:extLst>
          </p:nvPr>
        </p:nvGraphicFramePr>
        <p:xfrm>
          <a:off x="8378483" y="908892"/>
          <a:ext cx="3684823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36677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63675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84471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7,209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13.691 %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36.274 %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3C2A288-E691-4287-9D22-C03BE391465B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08314" y="908892"/>
            <a:ext cx="7715804" cy="5759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3963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205565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 số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2,290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7,209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bình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34.061 %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13.691 %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25.59 %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36.274 %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1.7467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5.5486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CN-CN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33899907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CN – CN NĂM 2025 - 2026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47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57C0FA-B822-417A-AF1F-A8643ACF6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639" y="1158671"/>
            <a:ext cx="5154241" cy="39718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F85411-B72A-4C17-B375-EABF452692F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33474" y="1112951"/>
            <a:ext cx="5640366" cy="401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6764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48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729212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Hóa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 Giang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Huế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Đà Nẵng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Hồ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6.866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903815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Trị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 Giang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Huế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Cần Thơ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Gia Lai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Hồ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Vĩnh Long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Đắk Lắk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62679376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CÔNG NGHỆ - NÔNG NGHIỆP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9185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10197104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CN – NN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425642"/>
              </p:ext>
            </p:extLst>
          </p:nvPr>
        </p:nvGraphicFramePr>
        <p:xfrm>
          <a:off x="8440217" y="908892"/>
          <a:ext cx="3670503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31871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58764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79868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31,079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6.718 %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17,448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56.141 %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10EF1FB4-4A20-4461-9921-B8FB7DF5967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65735" y="908892"/>
            <a:ext cx="8084413" cy="564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702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59750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sinh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22,048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31,079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trung bình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vị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1.27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2.145 %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6.718 %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17,290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78.42 %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17,448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56.141 %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4.5809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1.4157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CN-NN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29729554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867" y="17272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CN – NN NĂM 2025 - 2026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52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643F2E-9C93-4E64-8A94-404BB5161B1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553200" y="1152732"/>
            <a:ext cx="5222468" cy="42523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F082AB8-9FC8-43C0-AE4C-89681905A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20" y="1152732"/>
            <a:ext cx="5598882" cy="425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6023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53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471781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Vĩnh Long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7.381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1,274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Đồng Nai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7.322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1,035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Hưng 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7.307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 Giang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846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Cần Thơ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7.263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1,276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1,131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7.208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Cà Mau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7.205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438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5912054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Cần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Thơ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Vĩnh Long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 Giang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Cà Mau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Trị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Lâm Đồng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Tuyên Quang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16622764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52755" y="1638300"/>
            <a:ext cx="10845330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GIÁO DỤC KINH TẾ VÀ PHÁP LUẬT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730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10197104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GDKT&amp;PL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701269"/>
              </p:ext>
            </p:extLst>
          </p:nvPr>
        </p:nvGraphicFramePr>
        <p:xfrm>
          <a:off x="8435883" y="908892"/>
          <a:ext cx="3708705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44692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71865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92148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282,519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135,276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47.882 %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22,480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7.957 %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0.005 %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ED4B636-6196-45CB-B5E2-478D9D9AABA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50914" y="908892"/>
            <a:ext cx="7886219" cy="54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05943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3384024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18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sinh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246,401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282,519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trung bình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6,324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2.567 %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135,276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47.882 %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192,613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78.171 %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22,480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7.957 %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1,451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0.005 %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5.8888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GDKT&amp;PL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422039340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GDKT&amp;PL  NĂM 2023 - 2026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57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90EC9F-1A7B-4F89-B06E-CF51A4C0B8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09014" y="877009"/>
            <a:ext cx="3700655" cy="26613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ACA8E8C-135D-4DC8-987E-55878940A8BC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139251" y="965885"/>
            <a:ext cx="3824302" cy="26679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421D7F2-C7BD-4067-AFA8-CD3B606AE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9015" y="3786022"/>
            <a:ext cx="3642368" cy="28165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CFF256-3B28-42AE-9460-6E9E794AA65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139252" y="4013895"/>
            <a:ext cx="4040060" cy="2588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9692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58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862248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Hồ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5.461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22,750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10,255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5.298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5,889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Phòng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13,501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4,031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 Giang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9,428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Đồng Tháp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9,012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30,117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Tây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6,252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9,627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356013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Hưng 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Hóa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Cao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Bằng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Tuyên Quang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Điện Biên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Lai Châu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Sơn La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Lào Cai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Thái Nguyên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45688576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MÔN TIẾNG ANH</a:t>
            </a:r>
            <a:endParaRPr lang="en-US" sz="48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9922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306EA-81C4-4C55-BBA6-7DAB06697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24" y="81280"/>
            <a:ext cx="10197104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TIẾNG ANH NĂM 2026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7DD0A10-2732-4351-8D6E-ED5C436E48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569556"/>
              </p:ext>
            </p:extLst>
          </p:nvPr>
        </p:nvGraphicFramePr>
        <p:xfrm>
          <a:off x="8498420" y="908892"/>
          <a:ext cx="3693580" cy="4712730"/>
        </p:xfrm>
        <a:graphic>
          <a:graphicData uri="http://schemas.openxmlformats.org/drawingml/2006/table">
            <a:tbl>
              <a:tblPr firstCol="1" bandRow="1">
                <a:tableStyleId>{5C22544A-7EE6-4342-B048-85BDC9FD1C3A}</a:tableStyleId>
              </a:tblPr>
              <a:tblGrid>
                <a:gridCol w="1239616">
                  <a:extLst>
                    <a:ext uri="{9D8B030D-6E8A-4147-A177-3AD203B41FA5}">
                      <a16:colId xmlns:a16="http://schemas.microsoft.com/office/drawing/2014/main" val="2837232366"/>
                    </a:ext>
                  </a:extLst>
                </a:gridCol>
                <a:gridCol w="1266678">
                  <a:extLst>
                    <a:ext uri="{9D8B030D-6E8A-4147-A177-3AD203B41FA5}">
                      <a16:colId xmlns:a16="http://schemas.microsoft.com/office/drawing/2014/main" val="3065913356"/>
                    </a:ext>
                  </a:extLst>
                </a:gridCol>
                <a:gridCol w="1187286">
                  <a:extLst>
                    <a:ext uri="{9D8B030D-6E8A-4147-A177-3AD203B41FA5}">
                      <a16:colId xmlns:a16="http://schemas.microsoft.com/office/drawing/2014/main" val="3680044603"/>
                    </a:ext>
                  </a:extLst>
                </a:gridCol>
              </a:tblGrid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20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TS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334,547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3197881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ĐTB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74185527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TV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45637485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ĐLC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9001670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73995059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168,105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50.249 %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1660086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&gt;=7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53,107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15.874 %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66692742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Mode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44191673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583450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26267528"/>
                  </a:ext>
                </a:extLst>
              </a:tr>
              <a:tr h="428430">
                <a:tc>
                  <a:txBody>
                    <a:bodyPr/>
                    <a:lstStyle/>
                    <a:p>
                      <a:pPr algn="just">
                        <a:lnSpc>
                          <a:spcPct val="13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&lt;=1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667880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C4411F3-390D-4515-A8CD-45AA878836D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28423" y="908892"/>
            <a:ext cx="8080629" cy="558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2222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49C060-B673-4629-AC71-B4BF1F966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524805"/>
              </p:ext>
            </p:extLst>
          </p:nvPr>
        </p:nvGraphicFramePr>
        <p:xfrm>
          <a:off x="596766" y="706004"/>
          <a:ext cx="11107554" cy="611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78189">
                  <a:extLst>
                    <a:ext uri="{9D8B030D-6E8A-4147-A177-3AD203B41FA5}">
                      <a16:colId xmlns:a16="http://schemas.microsoft.com/office/drawing/2014/main" val="1121014281"/>
                    </a:ext>
                  </a:extLst>
                </a:gridCol>
                <a:gridCol w="1885380">
                  <a:extLst>
                    <a:ext uri="{9D8B030D-6E8A-4147-A177-3AD203B41FA5}">
                      <a16:colId xmlns:a16="http://schemas.microsoft.com/office/drawing/2014/main" val="2375683268"/>
                    </a:ext>
                  </a:extLst>
                </a:gridCol>
                <a:gridCol w="1488457">
                  <a:extLst>
                    <a:ext uri="{9D8B030D-6E8A-4147-A177-3AD203B41FA5}">
                      <a16:colId xmlns:a16="http://schemas.microsoft.com/office/drawing/2014/main" val="4128302988"/>
                    </a:ext>
                  </a:extLst>
                </a:gridCol>
                <a:gridCol w="1704961">
                  <a:extLst>
                    <a:ext uri="{9D8B030D-6E8A-4147-A177-3AD203B41FA5}">
                      <a16:colId xmlns:a16="http://schemas.microsoft.com/office/drawing/2014/main" val="2152941504"/>
                    </a:ext>
                  </a:extLst>
                </a:gridCol>
                <a:gridCol w="1750567">
                  <a:extLst>
                    <a:ext uri="{9D8B030D-6E8A-4147-A177-3AD203B41FA5}">
                      <a16:colId xmlns:a16="http://schemas.microsoft.com/office/drawing/2014/main" val="135838370"/>
                    </a:ext>
                  </a:extLst>
                </a:gridCol>
              </a:tblGrid>
              <a:tr h="6512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NĂM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0530007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Tổng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thí</a:t>
                      </a:r>
                      <a:r>
                        <a:rPr lang="en-US" sz="180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sinh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351,848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334,547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0460399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trung bình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55826467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Trung vị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5563619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chuẩn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1.68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7330720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Độ lệch tuyệt đối trung vị (MAD)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1.16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360702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dưới trung bình (&lt;5)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134,478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38.22 %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168,105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50.249 %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4380758"/>
                  </a:ext>
                </a:extLst>
              </a:tr>
              <a:tr h="54300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lớn hơn hoặc bằng 7 (&gt;=7)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53,251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15.135 %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53,107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15.874 %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69365949"/>
                  </a:ext>
                </a:extLst>
              </a:tr>
              <a:tr h="48173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Điểm nhiều thí sinh đạt được nhất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26574709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10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70718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lượng thí sinh đạt điểm 0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0608581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Số thí sinh đạt điểm &lt;=1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0.008 %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0.018 %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63761294"/>
                  </a:ext>
                </a:extLst>
              </a:tr>
              <a:tr h="4352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 lệ điểm 10 trên 1000 thí sinh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0.4007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0.9296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470838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59F04F18-FF24-40E9-B973-98B076FCC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336" y="20320"/>
            <a:ext cx="11331609" cy="747763"/>
          </a:xfrm>
        </p:spPr>
        <p:txBody>
          <a:bodyPr>
            <a:no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CÁC CHỈ SỐ THỐNG KÊ CƠ BẢN MÔN TIẾNG ANH NĂM 2025 &amp; 2026</a:t>
            </a:r>
          </a:p>
        </p:txBody>
      </p:sp>
    </p:spTree>
    <p:extLst>
      <p:ext uri="{BB962C8B-B14F-4D97-AF65-F5344CB8AC3E}">
        <p14:creationId xmlns:p14="http://schemas.microsoft.com/office/powerpoint/2010/main" val="155585640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308EDCB-F05B-44EF-D736-D9721CEFE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707" y="0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PHỔ ĐIỂM MÔN TIẾNG ANH NĂM 2023 - 2026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93E40E-A5C8-0A0B-7143-9779BE362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62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FF8CCAF-6FB4-4856-9688-05272EB6D4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484538" y="749419"/>
            <a:ext cx="3703320" cy="2743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720781-7834-47F6-8146-EA312A3D8A7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446262" y="747763"/>
            <a:ext cx="3703320" cy="27558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AFDCE4-BA5D-411D-B29C-4E85813A1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538" y="3826164"/>
            <a:ext cx="3703320" cy="29055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52EEAD-635F-4D42-9D79-C8D9E3EC7C51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7446261" y="3778694"/>
            <a:ext cx="3703321" cy="2953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415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76858" y="344456"/>
            <a:ext cx="4620784" cy="747763"/>
          </a:xfrm>
        </p:spPr>
        <p:txBody>
          <a:bodyPr>
            <a:normAutofit/>
          </a:bodyPr>
          <a:lstStyle/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ĐTB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CAO NHẤT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9448800" y="6237288"/>
            <a:ext cx="2743200" cy="365125"/>
          </a:xfrm>
        </p:spPr>
        <p:txBody>
          <a:bodyPr/>
          <a:lstStyle/>
          <a:p>
            <a:fld id="{3359379A-16E2-4C4A-96D0-A52C442257E7}" type="slidenum">
              <a:rPr lang="en-US" smtClean="0"/>
              <a:t>63</a:t>
            </a:fld>
            <a:endParaRPr lang="en-US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9703628"/>
              </p:ext>
            </p:extLst>
          </p:nvPr>
        </p:nvGraphicFramePr>
        <p:xfrm>
          <a:off x="307351" y="1092219"/>
          <a:ext cx="539298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8580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039007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408386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  <a:gridCol w="1307009">
                  <a:extLst>
                    <a:ext uri="{9D8B030D-6E8A-4147-A177-3AD203B41FA5}">
                      <a16:colId xmlns:a16="http://schemas.microsoft.com/office/drawing/2014/main" val="1719017657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Điểm</a:t>
                      </a:r>
                      <a:r>
                        <a:rPr lang="en-US" sz="2000" baseline="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TB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 TS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Nội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5.549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57,840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Tuyên</a:t>
                      </a: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Quang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5.397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2,005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Hồ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5.369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64,357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5.231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5,563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5.189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7,422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Bắc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5.084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9,905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5.057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18,544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Trị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5.056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3,822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Hà Tĩnh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5.009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4,363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Huế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4.988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3,977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DE6137-D1BE-45DF-980C-53F74D23B7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7145927"/>
              </p:ext>
            </p:extLst>
          </p:nvPr>
        </p:nvGraphicFramePr>
        <p:xfrm>
          <a:off x="7115899" y="1092218"/>
          <a:ext cx="4430442" cy="55781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92416">
                  <a:extLst>
                    <a:ext uri="{9D8B030D-6E8A-4147-A177-3AD203B41FA5}">
                      <a16:colId xmlns:a16="http://schemas.microsoft.com/office/drawing/2014/main" val="4177314327"/>
                    </a:ext>
                  </a:extLst>
                </a:gridCol>
                <a:gridCol w="2210906">
                  <a:extLst>
                    <a:ext uri="{9D8B030D-6E8A-4147-A177-3AD203B41FA5}">
                      <a16:colId xmlns:a16="http://schemas.microsoft.com/office/drawing/2014/main" val="1822879921"/>
                    </a:ext>
                  </a:extLst>
                </a:gridCol>
                <a:gridCol w="1527120">
                  <a:extLst>
                    <a:ext uri="{9D8B030D-6E8A-4147-A177-3AD203B41FA5}">
                      <a16:colId xmlns:a16="http://schemas.microsoft.com/office/drawing/2014/main" val="1209303080"/>
                    </a:ext>
                  </a:extLst>
                </a:gridCol>
              </a:tblGrid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STT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Tỉnh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Số điểm 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49124782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Hà </a:t>
                      </a:r>
                      <a:r>
                        <a:rPr lang="en-US" sz="20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Nội</a:t>
                      </a:r>
                      <a:endParaRPr lang="en-US" sz="2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0226079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Hồ Chí Minh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7039124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Hải Phòng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963561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Nghệ An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53897887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Quảng Ninh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6821545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Thanh Hóa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02072710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Phú Thọ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1061163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Ninh Bình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07215398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Tp. Đà Nẵng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50330761"/>
                  </a:ext>
                </a:extLst>
              </a:tr>
              <a:tr h="5071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Khánh Hòa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682306"/>
                  </a:ext>
                </a:extLst>
              </a:tr>
            </a:tbl>
          </a:graphicData>
        </a:graphic>
      </p:graphicFrame>
      <p:sp>
        <p:nvSpPr>
          <p:cNvPr id="9" name="Title 5">
            <a:extLst>
              <a:ext uri="{FF2B5EF4-FFF2-40B4-BE49-F238E27FC236}">
                <a16:creationId xmlns:a16="http://schemas.microsoft.com/office/drawing/2014/main" id="{85409940-9F9E-45D0-A4C4-013762CD86D2}"/>
              </a:ext>
            </a:extLst>
          </p:cNvPr>
          <p:cNvSpPr txBox="1">
            <a:spLocks/>
          </p:cNvSpPr>
          <p:nvPr/>
        </p:nvSpPr>
        <p:spPr>
          <a:xfrm>
            <a:off x="6634629" y="344456"/>
            <a:ext cx="539298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TOP 10 TỈNH CÓ NHIỀU </a:t>
            </a:r>
            <a:r>
              <a:rPr lang="en-US" sz="2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ĐIỂM 10 </a:t>
            </a:r>
            <a:r>
              <a:rPr 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NHẤT</a:t>
            </a:r>
          </a:p>
        </p:txBody>
      </p:sp>
    </p:spTree>
    <p:extLst>
      <p:ext uri="{BB962C8B-B14F-4D97-AF65-F5344CB8AC3E}">
        <p14:creationId xmlns:p14="http://schemas.microsoft.com/office/powerpoint/2010/main" val="91218255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PHỔ ĐIỂM MỘT SỐ TỔ HỢP MÔN</a:t>
            </a:r>
            <a:endParaRPr lang="en-US" sz="48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28938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Step 3" descr="When you are finished editing, click the Pan &amp; Zoom button again to exit Pan and Zoom mode.">
            <a:extLst>
              <a:ext uri="{FF2B5EF4-FFF2-40B4-BE49-F238E27FC236}">
                <a16:creationId xmlns:a16="http://schemas.microsoft.com/office/drawing/2014/main" id="{86F8BCCC-14B6-437B-92D3-122BF75043AA}"/>
              </a:ext>
            </a:extLst>
          </p:cNvPr>
          <p:cNvSpPr txBox="1">
            <a:spLocks/>
          </p:cNvSpPr>
          <p:nvPr/>
        </p:nvSpPr>
        <p:spPr>
          <a:xfrm>
            <a:off x="534860" y="412237"/>
            <a:ext cx="10845444" cy="893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320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THỐNG KÊ, PHÂN TÍCH KẾT QUẢ THEO TỔ HỢP MÔN</a:t>
            </a:r>
            <a:endParaRPr lang="en-US" sz="32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Content Placeholder Step 3" descr="When you are finished editing, click the Pan &amp; Zoom button again to exit Pan and Zoom mode.">
            <a:extLst>
              <a:ext uri="{FF2B5EF4-FFF2-40B4-BE49-F238E27FC236}">
                <a16:creationId xmlns:a16="http://schemas.microsoft.com/office/drawing/2014/main" id="{F1EC078E-5BF5-4B26-8F61-782AD23B77D6}"/>
              </a:ext>
            </a:extLst>
          </p:cNvPr>
          <p:cNvSpPr txBox="1">
            <a:spLocks/>
          </p:cNvSpPr>
          <p:nvPr/>
        </p:nvSpPr>
        <p:spPr>
          <a:xfrm>
            <a:off x="1417056" y="1738401"/>
            <a:ext cx="8319052" cy="45275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A00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 (</a:t>
            </a:r>
            <a:r>
              <a:rPr lang="en-US" sz="3600" dirty="0" err="1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Toán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, Lý, </a:t>
            </a:r>
            <a:r>
              <a:rPr lang="en-US" sz="3600" dirty="0" err="1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Hóa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)</a:t>
            </a:r>
          </a:p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A01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 (</a:t>
            </a:r>
            <a:r>
              <a:rPr lang="en-US" sz="3600" dirty="0" err="1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Toán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, Lý, Anh)</a:t>
            </a:r>
          </a:p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B00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 (</a:t>
            </a:r>
            <a:r>
              <a:rPr lang="en-US" sz="3600" dirty="0" err="1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Toán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Hóa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, Sinh)</a:t>
            </a:r>
          </a:p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C00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 (Văn, </a:t>
            </a:r>
            <a:r>
              <a:rPr lang="en-US" sz="3600" dirty="0" err="1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Sử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, </a:t>
            </a:r>
            <a:r>
              <a:rPr lang="en-US" sz="3600" dirty="0" err="1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Địa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)</a:t>
            </a:r>
          </a:p>
          <a:p>
            <a:pPr marL="288925" indent="-288925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36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D01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 (</a:t>
            </a:r>
            <a:r>
              <a:rPr lang="en-US" sz="3600" dirty="0" err="1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Toán</a:t>
            </a:r>
            <a:r>
              <a:rPr lang="en-US" sz="3600" dirty="0">
                <a:solidFill>
                  <a:prstClr val="black">
                    <a:lumMod val="75000"/>
                    <a:lumOff val="25000"/>
                  </a:prstClr>
                </a:solidFill>
                <a:cs typeface="Times New Roman" panose="02020603050405020304" pitchFamily="18" charset="0"/>
              </a:rPr>
              <a:t>, Văn, Anh)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E9E3DD-D043-5032-1286-08DD27F06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4137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64C2-97EF-4053-8535-05E7EC45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21" y="157844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A00 (TOÁN, LÝ, HÓA) – KHOẢNG CHIA 0.5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BB128-9C3F-0499-ED06-520136C7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66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24336"/>
              </p:ext>
            </p:extLst>
          </p:nvPr>
        </p:nvGraphicFramePr>
        <p:xfrm>
          <a:off x="276821" y="1027527"/>
          <a:ext cx="3101817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0289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3803589881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15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</a:rPr>
                        <a:t>Tổng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thí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sinh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162,200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175,241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Điểm trung bình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19.37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19.41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Trung vị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19.75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30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8FCB2335-F314-4818-9576-AAD06A6934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575407" y="905607"/>
            <a:ext cx="8616593" cy="607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8812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64C2-97EF-4053-8535-05E7EC45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21" y="157844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A01 (TOÁN, VẬT LÍ, NGOẠI NGỮ) – KHOẢNG CHIA 0.5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BB128-9C3F-0499-ED06-520136C7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67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D5DDA0-22FB-472E-A8B2-7444B9F4AA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667546" y="905607"/>
            <a:ext cx="8373766" cy="5073953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EB006B6-7AD0-4001-98B6-3A618ABDB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683904"/>
              </p:ext>
            </p:extLst>
          </p:nvPr>
        </p:nvGraphicFramePr>
        <p:xfrm>
          <a:off x="276821" y="905607"/>
          <a:ext cx="3101817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0289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3803589881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15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</a:rPr>
                        <a:t>Tổng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thí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sinh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146,960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143,177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Điểm trung bình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18.87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18.41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Trung vị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30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17353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64C2-97EF-4053-8535-05E7EC45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21" y="157844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B00 (TOÁN, HÓA HỌC, SINH HỌC) – KHOẢNG CHIA 0.5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BB128-9C3F-0499-ED06-520136C7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68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EB006B6-7AD0-4001-98B6-3A618ABDB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9296"/>
              </p:ext>
            </p:extLst>
          </p:nvPr>
        </p:nvGraphicFramePr>
        <p:xfrm>
          <a:off x="276821" y="905607"/>
          <a:ext cx="3101817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0289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3803589881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15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</a:rPr>
                        <a:t>Tổng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thí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sinh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44,964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47,200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Điểm trung bình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18.29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>
                          <a:solidFill>
                            <a:srgbClr val="FF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19.69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Trung vị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19.95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30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9AB0C66A-F952-4BA8-84B3-645B6189E7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657271" y="905607"/>
            <a:ext cx="8445685" cy="521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276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64C2-97EF-4053-8535-05E7EC45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21" y="157844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C00 (NGỮ VĂN, LỊCH SỬ, ĐỊA LÝ) – KHOẢNG CHIA 0.5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BB128-9C3F-0499-ED06-520136C7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69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EB006B6-7AD0-4001-98B6-3A618ABDB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2233310"/>
              </p:ext>
            </p:extLst>
          </p:nvPr>
        </p:nvGraphicFramePr>
        <p:xfrm>
          <a:off x="276821" y="905607"/>
          <a:ext cx="3101817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0289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3803589881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15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</a:rPr>
                        <a:t>Tổng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thí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sinh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297,377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277,165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Điểm trung bình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19.72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Trung vị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19.85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17.25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30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10E2B42-FE67-45F5-BE31-EF5ADD4957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524037" y="905607"/>
            <a:ext cx="8439364" cy="5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1628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864C2-97EF-4053-8535-05E7EC45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21" y="157844"/>
            <a:ext cx="10983132" cy="747763"/>
          </a:xfrm>
        </p:spPr>
        <p:txBody>
          <a:bodyPr>
            <a:normAutofit/>
          </a:bodyPr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TỔ HỢP D01 (TOÁN, NGOẠI NGỮ, NGỮ VĂN) – KHOẢNG CHIA 0.5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9BB128-9C3F-0499-ED06-520136C76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70</a:t>
            </a:fld>
            <a:endParaRPr lang="en-US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EB006B6-7AD0-4001-98B6-3A618ABDB2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972240"/>
              </p:ext>
            </p:extLst>
          </p:nvPr>
        </p:nvGraphicFramePr>
        <p:xfrm>
          <a:off x="276821" y="905607"/>
          <a:ext cx="3101817" cy="39997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30289">
                  <a:extLst>
                    <a:ext uri="{9D8B030D-6E8A-4147-A177-3AD203B41FA5}">
                      <a16:colId xmlns:a16="http://schemas.microsoft.com/office/drawing/2014/main" val="1194625204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3803589881"/>
                    </a:ext>
                  </a:extLst>
                </a:gridCol>
                <a:gridCol w="935764">
                  <a:extLst>
                    <a:ext uri="{9D8B030D-6E8A-4147-A177-3AD203B41FA5}">
                      <a16:colId xmlns:a16="http://schemas.microsoft.com/office/drawing/2014/main" val="432827189"/>
                    </a:ext>
                  </a:extLst>
                </a:gridCol>
              </a:tblGrid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CHỈ</a:t>
                      </a:r>
                      <a:r>
                        <a:rPr lang="en-US" sz="15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SỐ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304011"/>
                  </a:ext>
                </a:extLst>
              </a:tr>
              <a:tr h="5886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dirty="0" err="1">
                          <a:effectLst/>
                          <a:latin typeface="+mn-lt"/>
                        </a:rPr>
                        <a:t>Tổng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thí</a:t>
                      </a:r>
                      <a:r>
                        <a:rPr lang="en-US" sz="1500" b="1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dirty="0" err="1">
                          <a:effectLst/>
                          <a:latin typeface="+mn-lt"/>
                        </a:rPr>
                        <a:t>sinh</a:t>
                      </a:r>
                      <a:endParaRPr lang="en-US" sz="15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350,654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330,523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9659292"/>
                  </a:ext>
                </a:extLst>
              </a:tr>
              <a:tr h="6707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Điểm trung bình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6858137"/>
                  </a:ext>
                </a:extLst>
              </a:tr>
              <a:tr h="65946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Trung vị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18.5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19.0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8917802"/>
                  </a:ext>
                </a:extLst>
              </a:tr>
              <a:tr h="67604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081819"/>
                  </a:ext>
                </a:extLst>
              </a:tr>
              <a:tr h="81610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>
                          <a:effectLst/>
                          <a:latin typeface="+mn-lt"/>
                        </a:rPr>
                        <a:t>Số</a:t>
                      </a:r>
                      <a:r>
                        <a:rPr lang="en-US" sz="1500" b="1" baseline="0">
                          <a:effectLst/>
                          <a:latin typeface="+mn-lt"/>
                        </a:rPr>
                        <a:t> điểm 30</a:t>
                      </a:r>
                      <a:endParaRPr lang="en-US" sz="15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13735619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CDEC45D-3B51-4060-B8BF-506F4F2062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492884" y="905607"/>
            <a:ext cx="8699115" cy="524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623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68F9C41-7156-4140-B2A2-BA3F4FD5C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85955"/>
            <a:ext cx="10983132" cy="747763"/>
          </a:xfrm>
        </p:spPr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BÁCH PHÂN VỊ CỦA MỘT SỐ TỔ HỢP MÔN (5 TỔ HỢP)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D450681-7E93-4A30-A58D-B82C8AC94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2941" y="833718"/>
            <a:ext cx="3684971" cy="60123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CF1E55-1F6E-433F-B2EF-887EC27AE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4821" y="833718"/>
            <a:ext cx="3684970" cy="608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532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68F9C41-7156-4140-B2A2-BA3F4FD5C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6032" y="85955"/>
            <a:ext cx="10983132" cy="747763"/>
          </a:xfrm>
        </p:spPr>
        <p:txBody>
          <a:bodyPr/>
          <a:lstStyle/>
          <a:p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BÁCH PHÂN VỊ CỦA MỘT SỐ TỔ HỢP MÔN (5 TỔ HỢP)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B5621DC-2EE0-40EE-BDE4-DB195CC90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58" y="909217"/>
            <a:ext cx="3382502" cy="57411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1C5565-D6CC-4EB2-9FB9-1728C2D2F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058" y="1012905"/>
            <a:ext cx="3582796" cy="553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2848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44D2365-E1F8-487D-9931-F570302353EC}"/>
              </a:ext>
            </a:extLst>
          </p:cNvPr>
          <p:cNvSpPr txBox="1">
            <a:spLocks/>
          </p:cNvSpPr>
          <p:nvPr/>
        </p:nvSpPr>
        <p:spPr>
          <a:xfrm>
            <a:off x="824788" y="2060312"/>
            <a:ext cx="10267122" cy="17907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en-US" sz="48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anose="020B0702040204020203" pitchFamily="34" charset="0"/>
                <a:cs typeface="Segoe UI Semibold" panose="020B0702040204020203" pitchFamily="34" charset="0"/>
              </a:rPr>
              <a:t>TRÂN TRỌNG CẢM ƠN !</a:t>
            </a:r>
            <a:endParaRPr lang="en-US" sz="4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9613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CB5E519-F263-45FB-893B-DD2319FB234B}"/>
              </a:ext>
            </a:extLst>
          </p:cNvPr>
          <p:cNvSpPr txBox="1"/>
          <p:nvPr/>
        </p:nvSpPr>
        <p:spPr>
          <a:xfrm>
            <a:off x="704676" y="717370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1200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74002C-CE78-490B-A03B-7DB9EBCE6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19" y="536312"/>
            <a:ext cx="1172515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906097"/>
      </p:ext>
    </p:extLst>
  </p:cSld>
  <p:clrMapOvr>
    <a:masterClrMapping/>
  </p:clrMapOvr>
</p:sld>
</file>

<file path=ppt/theme/theme1.xml><?xml version="1.0" encoding="utf-8"?>
<a:theme xmlns:a="http://schemas.openxmlformats.org/drawingml/2006/main" name="Get Started with 3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>
        <a:noAutofit/>
      </a:bodyPr>
      <a:lstStyle>
        <a:defPPr marL="0" indent="0" algn="l">
          <a:lnSpc>
            <a:spcPts val="1800"/>
          </a:lnSpc>
          <a:spcAft>
            <a:spcPts val="600"/>
          </a:spcAft>
          <a:buNone/>
          <a:defRPr sz="1200" dirty="0" smtClean="0">
            <a:solidFill>
              <a:prstClr val="black">
                <a:lumMod val="75000"/>
                <a:lumOff val="25000"/>
              </a:prstClr>
            </a:solidFill>
            <a:latin typeface="Segoe UI" panose="020B0502040204020203" pitchFamily="34" charset="0"/>
            <a:cs typeface="Segoe UI" panose="020B0502040204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F16411177_Bring your presentations to life with 3D_AAS_v3" id="{16D6C460-65F3-4DF8-AE87-56541C30C8AE}" vid="{B7832409-F369-484D-AD9D-1F570206E6E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3774A73-0280-47B7-9E46-5069D2220801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16c05727-aa75-4e4a-9b5f-8a80a1165891"/>
    <ds:schemaRef ds:uri="http://purl.org/dc/terms/"/>
    <ds:schemaRef ds:uri="71af3243-3dd4-4a8d-8c0d-dd76da1f02a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406286C1-23B0-486D-BA90-391FEFBD89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126FF7-C1F4-4C68-B9E0-A1BEBFA97A7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178</TotalTime>
  <Words>4408</Words>
  <Application>Microsoft Office PowerPoint</Application>
  <PresentationFormat>Widescreen</PresentationFormat>
  <Paragraphs>2287</Paragraphs>
  <Slides>74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82" baseType="lpstr">
      <vt:lpstr>Arial</vt:lpstr>
      <vt:lpstr>Calibri</vt:lpstr>
      <vt:lpstr>Segoe UI</vt:lpstr>
      <vt:lpstr>Segoe UI Light</vt:lpstr>
      <vt:lpstr>Segoe UI Semibold</vt:lpstr>
      <vt:lpstr>Times New Roman</vt:lpstr>
      <vt:lpstr>Wingdings</vt:lpstr>
      <vt:lpstr>Get Started with 3D</vt:lpstr>
      <vt:lpstr>PowerPoint Presentation</vt:lpstr>
      <vt:lpstr>PowerPoint Presentation</vt:lpstr>
      <vt:lpstr>PowerPoint Presentation</vt:lpstr>
      <vt:lpstr>PowerPoint Presentation</vt:lpstr>
      <vt:lpstr>PHỔ ĐIỂM MÔN TOÁN NĂM 2026</vt:lpstr>
      <vt:lpstr>CÁC CHỈ SỐ THỐNG KÊ CƠ BẢN MÔN TOÁN NĂM 2025 &amp; 2026</vt:lpstr>
      <vt:lpstr>PHỔ ĐIỂM MÔN TOÁN NĂM 2023 - 2026</vt:lpstr>
      <vt:lpstr>TOP 10 TỈNH CÓ ĐTB CAO NHẤT</vt:lpstr>
      <vt:lpstr>PowerPoint Presentation</vt:lpstr>
      <vt:lpstr>PHỔ ĐIỂM MÔN NGỮ VĂN NĂM 2026</vt:lpstr>
      <vt:lpstr>CÁC CHỈ SỐ THỐNG KÊ CƠ BẢN MÔN NGỮ VĂN NĂM 2025 &amp; 2026</vt:lpstr>
      <vt:lpstr>PHỔ ĐIỂM MÔN NGỮ VĂN NĂM 2023 - 2026</vt:lpstr>
      <vt:lpstr>TOP 10 TỈNH CÓ ĐTB CAO NHẤT</vt:lpstr>
      <vt:lpstr>PowerPoint Presentation</vt:lpstr>
      <vt:lpstr>PHỔ ĐIỂM MÔN VẬT LÍ NĂM 2026</vt:lpstr>
      <vt:lpstr>CÁC CHỈ SỐ THỐNG KÊ CƠ BẢN MÔN VẬT LÍ NĂM 2025 &amp; 2026</vt:lpstr>
      <vt:lpstr>PHỔ ĐIỂM MÔN VẬT LÍ NĂM 2023 - 2026</vt:lpstr>
      <vt:lpstr>TOP 10 TỈNH CÓ ĐTB CAO NHẤT</vt:lpstr>
      <vt:lpstr>PowerPoint Presentation</vt:lpstr>
      <vt:lpstr>PHỔ ĐIỂM MÔN HÓA HỌC NĂM 2026</vt:lpstr>
      <vt:lpstr>CÁC CHỈ SỐ THỐNG KÊ CƠ BẢN MÔN HÓA HỌC NĂM 2025 &amp; 2026</vt:lpstr>
      <vt:lpstr>PHỔ ĐIỂM MÔN HÓA HỌC NĂM 2023 - 2026</vt:lpstr>
      <vt:lpstr>TOP 10 TỈNH CÓ ĐTB CAO NHẤT</vt:lpstr>
      <vt:lpstr>PowerPoint Presentation</vt:lpstr>
      <vt:lpstr>PHỔ ĐIỂM MÔN SINH HỌC NĂM 2026</vt:lpstr>
      <vt:lpstr>CÁC CHỈ SỐ THỐNG KÊ CƠ BẢN MÔN SINH HỌC NĂM 2025 &amp; 2026</vt:lpstr>
      <vt:lpstr>PHỔ ĐIỂM MÔN SINH HỌC NĂM 2023 - 2026</vt:lpstr>
      <vt:lpstr>TOP 10 TỈNH CÓ ĐTB CAO NHẤT</vt:lpstr>
      <vt:lpstr>PowerPoint Presentation</vt:lpstr>
      <vt:lpstr>PHỔ ĐIỂM MÔN TIN HỌC NĂM 2026</vt:lpstr>
      <vt:lpstr>CÁC CHỈ SỐ THỐNG KÊ CƠ BẢN MÔN TIN HỌC NĂM 2025 &amp; 2026</vt:lpstr>
      <vt:lpstr>PHỔ ĐIỂM MÔN TIN HỌC NĂM 2025 - 2026</vt:lpstr>
      <vt:lpstr>TOP 10 TỈNH CÓ ĐTB CAO NHẤT</vt:lpstr>
      <vt:lpstr>PowerPoint Presentation</vt:lpstr>
      <vt:lpstr>PHỔ ĐIỂM MÔN LỊCH SỬ NĂM 2026</vt:lpstr>
      <vt:lpstr>CÁC CHỈ SỐ THỐNG KÊ CƠ BẢN MÔN LỊCH SỬ NĂM 2025 &amp; 2026</vt:lpstr>
      <vt:lpstr>PHỔ ĐIỂM MÔN LỊCH SỬ NĂM 2023 - 2026</vt:lpstr>
      <vt:lpstr>TOP 10 TỈNH CÓ ĐTB CAO NHẤT</vt:lpstr>
      <vt:lpstr>PowerPoint Presentation</vt:lpstr>
      <vt:lpstr>PHỔ ĐIỂM MÔN ĐỊA LÍ NĂM 2026</vt:lpstr>
      <vt:lpstr>CÁC CHỈ SỐ THỐNG KÊ CƠ BẢN MÔN ĐỊA LÍ NĂM 2025 &amp; 2026</vt:lpstr>
      <vt:lpstr>PHỔ ĐIỂM MÔN ĐỊA LÍ NĂM 2023 - 2026</vt:lpstr>
      <vt:lpstr>TOP 10 TỈNH CÓ ĐTB CAO NHẤT</vt:lpstr>
      <vt:lpstr>PowerPoint Presentation</vt:lpstr>
      <vt:lpstr>PHỔ ĐIỂM MÔN CN – CN NĂM 2026</vt:lpstr>
      <vt:lpstr>CÁC CHỈ SỐ THỐNG KÊ CƠ BẢN MÔN CN-CN NĂM 2025 &amp; 2026</vt:lpstr>
      <vt:lpstr>PHỔ ĐIỂM MÔN CN – CN NĂM 2025 - 2026</vt:lpstr>
      <vt:lpstr>TOP 10 TỈNH CÓ ĐTB CAO NHẤT</vt:lpstr>
      <vt:lpstr>PowerPoint Presentation</vt:lpstr>
      <vt:lpstr>PHỔ ĐIỂM MÔN CN – NN NĂM 2026</vt:lpstr>
      <vt:lpstr>CÁC CHỈ SỐ THỐNG KÊ CƠ BẢN MÔN CN-NN NĂM 2025 &amp; 2026</vt:lpstr>
      <vt:lpstr>PHỔ ĐIỂM MÔN CN – NN NĂM 2025 - 2026</vt:lpstr>
      <vt:lpstr>TOP 10 TỈNH CÓ ĐTB CAO NHẤT</vt:lpstr>
      <vt:lpstr>PowerPoint Presentation</vt:lpstr>
      <vt:lpstr>PHỔ ĐIỂM MÔN GDKT&amp;PL NĂM 2026</vt:lpstr>
      <vt:lpstr>CÁC CHỈ SỐ THỐNG KÊ CƠ BẢN MÔN GDKT&amp;PL NĂM 2025 &amp; 2026</vt:lpstr>
      <vt:lpstr>PHỔ ĐIỂM MÔN GDKT&amp;PL  NĂM 2023 - 2026</vt:lpstr>
      <vt:lpstr>TOP 10 TỈNH CÓ ĐTB CAO NHẤT</vt:lpstr>
      <vt:lpstr>PowerPoint Presentation</vt:lpstr>
      <vt:lpstr>PHỔ ĐIỂM MÔN TIẾNG ANH NĂM 2026</vt:lpstr>
      <vt:lpstr>CÁC CHỈ SỐ THỐNG KÊ CƠ BẢN MÔN TIẾNG ANH NĂM 2025 &amp; 2026</vt:lpstr>
      <vt:lpstr>PHỔ ĐIỂM MÔN TIẾNG ANH NĂM 2023 - 2026</vt:lpstr>
      <vt:lpstr>TOP 10 TỈNH CÓ ĐTB CAO NHẤT</vt:lpstr>
      <vt:lpstr>PowerPoint Presentation</vt:lpstr>
      <vt:lpstr>PowerPoint Presentation</vt:lpstr>
      <vt:lpstr>TỔ HỢP A00 (TOÁN, LÝ, HÓA) – KHOẢNG CHIA 0.5</vt:lpstr>
      <vt:lpstr>TỔ HỢP A01 (TOÁN, VẬT LÍ, NGOẠI NGỮ) – KHOẢNG CHIA 0.5</vt:lpstr>
      <vt:lpstr>TỔ HỢP B00 (TOÁN, HÓA HỌC, SINH HỌC) – KHOẢNG CHIA 0.5</vt:lpstr>
      <vt:lpstr>TỔ HỢP C00 (NGỮ VĂN, LỊCH SỬ, ĐỊA LÝ) – KHOẢNG CHIA 0.5</vt:lpstr>
      <vt:lpstr>TỔ HỢP D01 (TOÁN, NGOẠI NGỮ, NGỮ VĂN) – KHOẢNG CHIA 0.5</vt:lpstr>
      <vt:lpstr>BÁCH PHÂN VỊ CỦA MỘT SỐ TỔ HỢP MÔN (5 TỔ HỢP)</vt:lpstr>
      <vt:lpstr>BÁCH PHÂN VỊ CỦA MỘT SỐ TỔ HỢP MÔN (5 TỔ HỢP)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61</cp:revision>
  <dcterms:created xsi:type="dcterms:W3CDTF">2019-08-22T17:28:46Z</dcterms:created>
  <dcterms:modified xsi:type="dcterms:W3CDTF">2026-07-01T07:37:43Z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